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3" r:id="rId3"/>
    <p:sldId id="258" r:id="rId4"/>
    <p:sldId id="259" r:id="rId5"/>
    <p:sldId id="261" r:id="rId6"/>
    <p:sldId id="260" r:id="rId7"/>
    <p:sldId id="264" r:id="rId8"/>
    <p:sldId id="265" r:id="rId9"/>
    <p:sldId id="266" r:id="rId10"/>
    <p:sldId id="267" r:id="rId11"/>
    <p:sldId id="268" r:id="rId12"/>
    <p:sldId id="27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3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주 최" initials="승최" lastIdx="1" clrIdx="0">
    <p:extLst>
      <p:ext uri="{19B8F6BF-5375-455C-9EA6-DF929625EA0E}">
        <p15:presenceInfo xmlns:p15="http://schemas.microsoft.com/office/powerpoint/2012/main" userId="1d37593b98be8e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28968"/>
    <a:srgbClr val="D68A84"/>
    <a:srgbClr val="E28078"/>
    <a:srgbClr val="AFABAB"/>
    <a:srgbClr val="70A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9" autoAdjust="0"/>
    <p:restoredTop sz="94660"/>
  </p:normalViewPr>
  <p:slideViewPr>
    <p:cSldViewPr snapToGrid="0">
      <p:cViewPr varScale="1">
        <p:scale>
          <a:sx n="72" d="100"/>
          <a:sy n="72" d="100"/>
        </p:scale>
        <p:origin x="8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7T22:32:44.94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9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07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655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8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46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8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71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8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12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58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22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3699820" y="1044499"/>
            <a:ext cx="1162456" cy="6593597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7577846" y="4922525"/>
            <a:ext cx="46080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814556" y="3833465"/>
            <a:ext cx="15696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kern="0" dirty="0">
                <a:solidFill>
                  <a:srgbClr val="70A9F0"/>
                </a:solidFill>
              </a:rPr>
              <a:t>20164129	</a:t>
            </a:r>
            <a:r>
              <a:rPr lang="ko-KR" altLang="en-US" sz="1200" kern="0" dirty="0">
                <a:solidFill>
                  <a:srgbClr val="70A9F0"/>
                </a:solidFill>
              </a:rPr>
              <a:t>고성화</a:t>
            </a:r>
            <a:endParaRPr lang="en-US" altLang="ko-KR" sz="1200" kern="0" dirty="0">
              <a:solidFill>
                <a:srgbClr val="70A9F0"/>
              </a:solidFill>
            </a:endParaRPr>
          </a:p>
          <a:p>
            <a:r>
              <a:rPr lang="en-US" altLang="ko-KR" sz="1200" dirty="0">
                <a:solidFill>
                  <a:srgbClr val="70A9F0"/>
                </a:solidFill>
              </a:rPr>
              <a:t>20164128	</a:t>
            </a:r>
            <a:r>
              <a:rPr lang="ko-KR" altLang="en-US" sz="1200" dirty="0">
                <a:solidFill>
                  <a:srgbClr val="70A9F0"/>
                </a:solidFill>
              </a:rPr>
              <a:t>신진우</a:t>
            </a:r>
            <a:endParaRPr lang="en-US" altLang="ko-KR" sz="1200" dirty="0">
              <a:solidFill>
                <a:srgbClr val="70A9F0"/>
              </a:solidFill>
            </a:endParaRPr>
          </a:p>
          <a:p>
            <a:r>
              <a:rPr lang="en-US" altLang="ko-KR" sz="1200" dirty="0">
                <a:solidFill>
                  <a:srgbClr val="70A9F0"/>
                </a:solidFill>
              </a:rPr>
              <a:t>20164140	</a:t>
            </a:r>
            <a:r>
              <a:rPr lang="ko-KR" altLang="en-US" sz="1200" dirty="0">
                <a:solidFill>
                  <a:srgbClr val="70A9F0"/>
                </a:solidFill>
              </a:rPr>
              <a:t>조성빈</a:t>
            </a:r>
            <a:endParaRPr lang="en-US" altLang="ko-KR" sz="1200" dirty="0">
              <a:solidFill>
                <a:srgbClr val="70A9F0"/>
              </a:solidFill>
            </a:endParaRPr>
          </a:p>
          <a:p>
            <a:r>
              <a:rPr lang="en-US" altLang="ko-KR" sz="1200" dirty="0">
                <a:solidFill>
                  <a:srgbClr val="70A9F0"/>
                </a:solidFill>
              </a:rPr>
              <a:t>20164125	</a:t>
            </a:r>
            <a:r>
              <a:rPr lang="ko-KR" altLang="en-US" sz="1200" dirty="0">
                <a:solidFill>
                  <a:srgbClr val="70A9F0"/>
                </a:solidFill>
              </a:rPr>
              <a:t>최서희</a:t>
            </a:r>
            <a:endParaRPr lang="en-US" altLang="ko-KR" sz="1200" dirty="0">
              <a:solidFill>
                <a:srgbClr val="70A9F0"/>
              </a:solidFill>
            </a:endParaRPr>
          </a:p>
          <a:p>
            <a:r>
              <a:rPr lang="en-US" altLang="ko-KR" sz="1200" dirty="0">
                <a:solidFill>
                  <a:srgbClr val="70A9F0"/>
                </a:solidFill>
              </a:rPr>
              <a:t>20184173	</a:t>
            </a:r>
            <a:r>
              <a:rPr lang="ko-KR" altLang="en-US" sz="1200" dirty="0" err="1">
                <a:solidFill>
                  <a:srgbClr val="70A9F0"/>
                </a:solidFill>
              </a:rPr>
              <a:t>윤다연</a:t>
            </a:r>
            <a:endParaRPr lang="ko-KR" altLang="en-US" sz="1200" dirty="0">
              <a:solidFill>
                <a:srgbClr val="70A9F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450247" y="3646769"/>
            <a:ext cx="252000" cy="252000"/>
          </a:xfrm>
          <a:prstGeom prst="ellipse">
            <a:avLst/>
          </a:prstGeom>
          <a:pattFill prst="wdUpDiag">
            <a:fgClr>
              <a:srgbClr val="E8EDF5"/>
            </a:fgClr>
            <a:bgClr>
              <a:schemeClr val="bg1"/>
            </a:bgClr>
          </a:pattFill>
          <a:ln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536" y="930475"/>
            <a:ext cx="5908337" cy="265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31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A7D7B6A-CCD8-4E69-ABC2-C505BF7C1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05" y="1266220"/>
            <a:ext cx="5078026" cy="21627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4100FB-F8CB-478C-916C-FCD720CD9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3735549"/>
            <a:ext cx="5215633" cy="25856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180A6D-26B4-4B84-971B-6290DCFE2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135" y="3429000"/>
            <a:ext cx="5257060" cy="26809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8EBA9F-D577-41EF-A4AB-D125AF808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135" y="1319927"/>
            <a:ext cx="5467166" cy="2055366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EEBB85E-2B66-4DE1-A716-485C7F152AE4}"/>
              </a:ext>
            </a:extLst>
          </p:cNvPr>
          <p:cNvSpPr/>
          <p:nvPr/>
        </p:nvSpPr>
        <p:spPr>
          <a:xfrm>
            <a:off x="4598633" y="6294400"/>
            <a:ext cx="279260" cy="325771"/>
          </a:xfrm>
          <a:prstGeom prst="rightArrow">
            <a:avLst>
              <a:gd name="adj1" fmla="val 4454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077B3E-A03A-4F93-B8E0-1B32B7F4BFE6}"/>
              </a:ext>
            </a:extLst>
          </p:cNvPr>
          <p:cNvSpPr txBox="1"/>
          <p:nvPr/>
        </p:nvSpPr>
        <p:spPr>
          <a:xfrm>
            <a:off x="4888249" y="6301391"/>
            <a:ext cx="4438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각</a:t>
            </a:r>
            <a:r>
              <a:rPr lang="en-US" altLang="ko-KR" sz="1600" dirty="0"/>
              <a:t> </a:t>
            </a:r>
            <a:r>
              <a:rPr lang="ko-KR" altLang="en-US" sz="1600" dirty="0"/>
              <a:t>구역별 조회수 </a:t>
            </a:r>
            <a:r>
              <a:rPr lang="en-US" altLang="ko-KR" sz="1600" dirty="0"/>
              <a:t>BEST </a:t>
            </a:r>
            <a:r>
              <a:rPr lang="ko-KR" altLang="en-US" sz="1600" dirty="0"/>
              <a:t>페이지</a:t>
            </a:r>
          </a:p>
        </p:txBody>
      </p:sp>
      <p:sp>
        <p:nvSpPr>
          <p:cNvPr id="12" name="오른쪽 대괄호 11"/>
          <p:cNvSpPr/>
          <p:nvPr/>
        </p:nvSpPr>
        <p:spPr>
          <a:xfrm rot="16200000">
            <a:off x="2881092" y="-1865094"/>
            <a:ext cx="457200" cy="530498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3" name="직선 연결선 12"/>
          <p:cNvCxnSpPr>
            <a:stCxn id="12" idx="1"/>
          </p:cNvCxnSpPr>
          <p:nvPr/>
        </p:nvCxnSpPr>
        <p:spPr>
          <a:xfrm>
            <a:off x="5762186" y="1016000"/>
            <a:ext cx="535869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77993" y="648900"/>
            <a:ext cx="55931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kern="0" dirty="0">
                <a:solidFill>
                  <a:srgbClr val="70A9F0"/>
                </a:solidFill>
              </a:rPr>
              <a:t>웹 페이지 설명</a:t>
            </a:r>
            <a:r>
              <a:rPr lang="en-US" altLang="ko-KR" sz="2400" b="1" kern="0" dirty="0">
                <a:solidFill>
                  <a:srgbClr val="70A9F0"/>
                </a:solidFill>
              </a:rPr>
              <a:t>-</a:t>
            </a:r>
            <a:r>
              <a:rPr lang="ko-KR" altLang="en-US" sz="2400" b="1" kern="0" dirty="0">
                <a:solidFill>
                  <a:srgbClr val="70A9F0"/>
                </a:solidFill>
              </a:rPr>
              <a:t>매물 별 카테고리</a:t>
            </a:r>
            <a:r>
              <a:rPr lang="en-US" altLang="ko-KR" sz="2400" b="1" kern="0" dirty="0">
                <a:solidFill>
                  <a:srgbClr val="70A9F0"/>
                </a:solidFill>
              </a:rPr>
              <a:t>(best)</a:t>
            </a:r>
            <a:endParaRPr lang="ko-KR" altLang="en-US" sz="2400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828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9A08CE-93D5-4C93-8B71-B6C360ED7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04" y="1433137"/>
            <a:ext cx="2956264" cy="23534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668C02-8BAA-46E7-991D-64F7DF302E8B}"/>
              </a:ext>
            </a:extLst>
          </p:cNvPr>
          <p:cNvSpPr txBox="1"/>
          <p:nvPr/>
        </p:nvSpPr>
        <p:spPr>
          <a:xfrm>
            <a:off x="7188530" y="2417130"/>
            <a:ext cx="4438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1~4</a:t>
            </a:r>
            <a:r>
              <a:rPr lang="ko-KR" altLang="en-US" sz="1600" dirty="0"/>
              <a:t>구역 페이지</a:t>
            </a:r>
            <a:endParaRPr lang="en-US" altLang="ko-KR" sz="1600" dirty="0"/>
          </a:p>
          <a:p>
            <a:r>
              <a:rPr lang="ko-KR" altLang="en-US" sz="1600" dirty="0"/>
              <a:t>아래 하트를 누르면 추천가능</a:t>
            </a:r>
            <a:endParaRPr lang="en-US" altLang="ko-KR" sz="1600" dirty="0"/>
          </a:p>
          <a:p>
            <a:endParaRPr lang="ko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CDBD7B-6640-4808-A765-0A462685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905" y="4280638"/>
            <a:ext cx="4856085" cy="161925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3597EF9-79B6-44F1-BA4F-E2D557792134}"/>
              </a:ext>
            </a:extLst>
          </p:cNvPr>
          <p:cNvSpPr/>
          <p:nvPr/>
        </p:nvSpPr>
        <p:spPr>
          <a:xfrm>
            <a:off x="1120610" y="6040534"/>
            <a:ext cx="279260" cy="325771"/>
          </a:xfrm>
          <a:prstGeom prst="rightArrow">
            <a:avLst>
              <a:gd name="adj1" fmla="val 4454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54D0D-873C-4E57-A754-4CBF07A3C7AE}"/>
              </a:ext>
            </a:extLst>
          </p:cNvPr>
          <p:cNvSpPr txBox="1"/>
          <p:nvPr/>
        </p:nvSpPr>
        <p:spPr>
          <a:xfrm>
            <a:off x="7600800" y="6015440"/>
            <a:ext cx="3275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하트 누른 후 </a:t>
            </a:r>
            <a:r>
              <a:rPr lang="ko-KR" altLang="en-US" sz="1600" dirty="0" err="1"/>
              <a:t>팝업창</a:t>
            </a:r>
            <a:endParaRPr lang="ko-KR" altLang="en-US" sz="1600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A576D06-F7BD-4309-8D1F-5474947346B1}"/>
              </a:ext>
            </a:extLst>
          </p:cNvPr>
          <p:cNvSpPr/>
          <p:nvPr/>
        </p:nvSpPr>
        <p:spPr>
          <a:xfrm>
            <a:off x="7321540" y="5981101"/>
            <a:ext cx="279260" cy="325771"/>
          </a:xfrm>
          <a:prstGeom prst="rightArrow">
            <a:avLst>
              <a:gd name="adj1" fmla="val 4454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C602A1-A683-4447-AC0B-9F5BDFCE64FA}"/>
              </a:ext>
            </a:extLst>
          </p:cNvPr>
          <p:cNvSpPr txBox="1"/>
          <p:nvPr/>
        </p:nvSpPr>
        <p:spPr>
          <a:xfrm>
            <a:off x="1464814" y="60187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1~4</a:t>
            </a:r>
            <a:r>
              <a:rPr lang="ko-KR" altLang="en-US" sz="1800" dirty="0"/>
              <a:t>구역 페이지</a:t>
            </a:r>
            <a:endParaRPr lang="en-US" altLang="ko-KR" sz="1800" dirty="0"/>
          </a:p>
        </p:txBody>
      </p:sp>
      <p:sp>
        <p:nvSpPr>
          <p:cNvPr id="16" name="오른쪽 대괄호 15"/>
          <p:cNvSpPr/>
          <p:nvPr/>
        </p:nvSpPr>
        <p:spPr>
          <a:xfrm rot="16200000">
            <a:off x="3309871" y="-2156268"/>
            <a:ext cx="457200" cy="5887335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8" name="직선 연결선 17"/>
          <p:cNvCxnSpPr>
            <a:stCxn id="16" idx="1"/>
          </p:cNvCxnSpPr>
          <p:nvPr/>
        </p:nvCxnSpPr>
        <p:spPr>
          <a:xfrm>
            <a:off x="6482139" y="1015999"/>
            <a:ext cx="463874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428879" y="648900"/>
            <a:ext cx="6162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kern="0" dirty="0">
                <a:solidFill>
                  <a:srgbClr val="70A9F0"/>
                </a:solidFill>
              </a:rPr>
              <a:t>웹 페이지 설명</a:t>
            </a:r>
            <a:r>
              <a:rPr lang="en-US" altLang="ko-KR" sz="2400" b="1" kern="0" dirty="0">
                <a:solidFill>
                  <a:srgbClr val="70A9F0"/>
                </a:solidFill>
              </a:rPr>
              <a:t>-</a:t>
            </a:r>
            <a:r>
              <a:rPr lang="ko-KR" altLang="en-US" sz="2400" b="1" kern="0" dirty="0">
                <a:solidFill>
                  <a:srgbClr val="70A9F0"/>
                </a:solidFill>
              </a:rPr>
              <a:t>매물 별 카테고리</a:t>
            </a:r>
            <a:r>
              <a:rPr lang="en-US" altLang="ko-KR" sz="2400" b="1" kern="0" dirty="0">
                <a:solidFill>
                  <a:srgbClr val="70A9F0"/>
                </a:solidFill>
              </a:rPr>
              <a:t>(1~4</a:t>
            </a:r>
            <a:r>
              <a:rPr lang="ko-KR" altLang="en-US" sz="2400" b="1" kern="0" dirty="0">
                <a:solidFill>
                  <a:srgbClr val="70A9F0"/>
                </a:solidFill>
              </a:rPr>
              <a:t>구역</a:t>
            </a:r>
            <a:r>
              <a:rPr lang="en-US" altLang="ko-KR" sz="2400" b="1" kern="0" dirty="0">
                <a:solidFill>
                  <a:srgbClr val="70A9F0"/>
                </a:solidFill>
              </a:rPr>
              <a:t>)</a:t>
            </a:r>
            <a:endParaRPr lang="ko-KR" altLang="en-US" sz="2400" dirty="0">
              <a:solidFill>
                <a:srgbClr val="70A9F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797AE9D-0776-4F9A-9047-EA108700F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530" y="1410506"/>
            <a:ext cx="2956265" cy="248600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556F282-F996-47A8-AA2F-9779A09B7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7" y="3896507"/>
            <a:ext cx="3093871" cy="203530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0ECED57-FB12-4A6C-9C2B-BF7A62121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7822" y="3786627"/>
            <a:ext cx="3093871" cy="21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01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오른쪽 대괄호 15"/>
          <p:cNvSpPr/>
          <p:nvPr/>
        </p:nvSpPr>
        <p:spPr>
          <a:xfrm rot="16200000">
            <a:off x="3309871" y="-2156268"/>
            <a:ext cx="457200" cy="5887335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8" name="직선 연결선 17"/>
          <p:cNvCxnSpPr>
            <a:stCxn id="16" idx="1"/>
          </p:cNvCxnSpPr>
          <p:nvPr/>
        </p:nvCxnSpPr>
        <p:spPr>
          <a:xfrm>
            <a:off x="6482139" y="1015999"/>
            <a:ext cx="463874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63531" y="648900"/>
            <a:ext cx="5892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kern="0" dirty="0">
                <a:solidFill>
                  <a:srgbClr val="70A9F0"/>
                </a:solidFill>
              </a:rPr>
              <a:t>웹 페이지 설명</a:t>
            </a:r>
            <a:r>
              <a:rPr lang="en-US" altLang="ko-KR" sz="2400" b="1" kern="0" dirty="0">
                <a:solidFill>
                  <a:srgbClr val="70A9F0"/>
                </a:solidFill>
              </a:rPr>
              <a:t>-</a:t>
            </a:r>
            <a:r>
              <a:rPr lang="ko-KR" altLang="en-US" sz="2400" b="1" kern="0" dirty="0">
                <a:solidFill>
                  <a:srgbClr val="70A9F0"/>
                </a:solidFill>
              </a:rPr>
              <a:t>매물 별 카테고리</a:t>
            </a:r>
            <a:r>
              <a:rPr lang="en-US" altLang="ko-KR" sz="2400" b="1" kern="0" dirty="0">
                <a:solidFill>
                  <a:srgbClr val="70A9F0"/>
                </a:solidFill>
              </a:rPr>
              <a:t>(</a:t>
            </a:r>
            <a:r>
              <a:rPr lang="ko-KR" altLang="en-US" sz="2400" b="1" kern="0" dirty="0" err="1">
                <a:solidFill>
                  <a:srgbClr val="70A9F0"/>
                </a:solidFill>
              </a:rPr>
              <a:t>게시글</a:t>
            </a:r>
            <a:r>
              <a:rPr lang="en-US" altLang="ko-KR" sz="2400" b="1" kern="0" dirty="0">
                <a:solidFill>
                  <a:srgbClr val="70A9F0"/>
                </a:solidFill>
              </a:rPr>
              <a:t>)</a:t>
            </a:r>
            <a:endParaRPr lang="ko-KR" altLang="en-US" sz="2400" dirty="0">
              <a:solidFill>
                <a:srgbClr val="70A9F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80" y="1200666"/>
            <a:ext cx="5316923" cy="28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10132"/>
          <a:stretch/>
        </p:blipFill>
        <p:spPr>
          <a:xfrm>
            <a:off x="594803" y="4063248"/>
            <a:ext cx="5317200" cy="25883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4668C02-8BAA-46E7-991D-64F7DF302E8B}"/>
              </a:ext>
            </a:extLst>
          </p:cNvPr>
          <p:cNvSpPr txBox="1"/>
          <p:nvPr/>
        </p:nvSpPr>
        <p:spPr>
          <a:xfrm>
            <a:off x="6582092" y="1609969"/>
            <a:ext cx="4438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카테고리 게시글 클릭 시</a:t>
            </a:r>
            <a:endParaRPr lang="en-US" altLang="ko-KR" sz="1600" dirty="0"/>
          </a:p>
          <a:p>
            <a:r>
              <a:rPr lang="ko-KR" altLang="en-US" sz="1600" dirty="0"/>
              <a:t>해당 매물의 세부정보를 확인할 수 있는</a:t>
            </a:r>
            <a:endParaRPr lang="en-US" altLang="ko-KR" sz="1600" dirty="0"/>
          </a:p>
          <a:p>
            <a:r>
              <a:rPr lang="ko-KR" altLang="en-US" sz="1600" dirty="0"/>
              <a:t>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786282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2FCD6E4-CC3A-49CB-B86D-B5FB8464C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8" y="1472184"/>
            <a:ext cx="5264459" cy="448056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0957CCC-379F-40C9-A401-F9FE75BF3CB7}"/>
              </a:ext>
            </a:extLst>
          </p:cNvPr>
          <p:cNvSpPr/>
          <p:nvPr/>
        </p:nvSpPr>
        <p:spPr>
          <a:xfrm>
            <a:off x="1001475" y="6243156"/>
            <a:ext cx="279260" cy="347552"/>
          </a:xfrm>
          <a:prstGeom prst="rightArrow">
            <a:avLst>
              <a:gd name="adj1" fmla="val 4454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02744-7ECE-42B6-AA1D-CD3F2F1705CB}"/>
              </a:ext>
            </a:extLst>
          </p:cNvPr>
          <p:cNvSpPr txBox="1"/>
          <p:nvPr/>
        </p:nvSpPr>
        <p:spPr>
          <a:xfrm>
            <a:off x="1280735" y="6243155"/>
            <a:ext cx="499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올라온 매물의 위치표시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006ED2-E5A6-4407-B9B6-42F369419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821" y="1495424"/>
            <a:ext cx="4948926" cy="20689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E140C4-558D-48CC-9188-F139D2CDC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055" y="3678460"/>
            <a:ext cx="5388747" cy="245063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7B6A8A1-545F-4D9D-94A5-53874771D71D}"/>
              </a:ext>
            </a:extLst>
          </p:cNvPr>
          <p:cNvSpPr/>
          <p:nvPr/>
        </p:nvSpPr>
        <p:spPr>
          <a:xfrm>
            <a:off x="1001475" y="6264936"/>
            <a:ext cx="279260" cy="325771"/>
          </a:xfrm>
          <a:prstGeom prst="rightArrow">
            <a:avLst>
              <a:gd name="adj1" fmla="val 4454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D1A0C39-0BED-4902-8776-71BFAE929FBC}"/>
              </a:ext>
            </a:extLst>
          </p:cNvPr>
          <p:cNvSpPr/>
          <p:nvPr/>
        </p:nvSpPr>
        <p:spPr>
          <a:xfrm>
            <a:off x="6535821" y="6243154"/>
            <a:ext cx="279260" cy="325771"/>
          </a:xfrm>
          <a:prstGeom prst="rightArrow">
            <a:avLst>
              <a:gd name="adj1" fmla="val 4454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AC78FB-8373-439C-8C0A-360BEDC5510F}"/>
              </a:ext>
            </a:extLst>
          </p:cNvPr>
          <p:cNvSpPr txBox="1"/>
          <p:nvPr/>
        </p:nvSpPr>
        <p:spPr>
          <a:xfrm>
            <a:off x="6815252" y="6232266"/>
            <a:ext cx="499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위치 클릭하면 매물정보를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오른쪽 대괄호 12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8" name="직선 연결선 17"/>
          <p:cNvCxnSpPr>
            <a:stCxn id="13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12468" y="648900"/>
            <a:ext cx="2991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kern="0" dirty="0">
                <a:solidFill>
                  <a:srgbClr val="70A9F0"/>
                </a:solidFill>
              </a:rPr>
              <a:t>웹 페이지 설명</a:t>
            </a:r>
            <a:r>
              <a:rPr lang="en-US" altLang="ko-KR" sz="2400" b="1" kern="0" dirty="0">
                <a:solidFill>
                  <a:srgbClr val="70A9F0"/>
                </a:solidFill>
              </a:rPr>
              <a:t>-</a:t>
            </a:r>
            <a:r>
              <a:rPr lang="ko-KR" altLang="en-US" sz="2400" b="1" kern="0" dirty="0">
                <a:solidFill>
                  <a:srgbClr val="70A9F0"/>
                </a:solidFill>
              </a:rPr>
              <a:t>지도</a:t>
            </a:r>
            <a:endParaRPr lang="ko-KR" altLang="en-US" sz="2400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787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0957CCC-379F-40C9-A401-F9FE75BF3CB7}"/>
              </a:ext>
            </a:extLst>
          </p:cNvPr>
          <p:cNvSpPr/>
          <p:nvPr/>
        </p:nvSpPr>
        <p:spPr>
          <a:xfrm>
            <a:off x="6825226" y="3829871"/>
            <a:ext cx="279260" cy="347552"/>
          </a:xfrm>
          <a:prstGeom prst="rightArrow">
            <a:avLst>
              <a:gd name="adj1" fmla="val 4454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02744-7ECE-42B6-AA1D-CD3F2F1705CB}"/>
              </a:ext>
            </a:extLst>
          </p:cNvPr>
          <p:cNvSpPr txBox="1"/>
          <p:nvPr/>
        </p:nvSpPr>
        <p:spPr>
          <a:xfrm>
            <a:off x="1192209" y="5671737"/>
            <a:ext cx="503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 게시판페이지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7B6A8A1-545F-4D9D-94A5-53874771D71D}"/>
              </a:ext>
            </a:extLst>
          </p:cNvPr>
          <p:cNvSpPr/>
          <p:nvPr/>
        </p:nvSpPr>
        <p:spPr>
          <a:xfrm>
            <a:off x="877337" y="5715298"/>
            <a:ext cx="279260" cy="325771"/>
          </a:xfrm>
          <a:prstGeom prst="rightArrow">
            <a:avLst>
              <a:gd name="adj1" fmla="val 4454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00B317-79B7-4F28-A23E-21842CD3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362" y="1533545"/>
            <a:ext cx="4098711" cy="21271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760E12-E5E1-422D-9487-EE048FD2A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97" y="1882066"/>
            <a:ext cx="4646027" cy="33046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B7BF57-1AA5-45A6-B1D0-D722377E936A}"/>
              </a:ext>
            </a:extLst>
          </p:cNvPr>
          <p:cNvSpPr txBox="1"/>
          <p:nvPr/>
        </p:nvSpPr>
        <p:spPr>
          <a:xfrm>
            <a:off x="7159677" y="3818981"/>
            <a:ext cx="344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글쓰기페이지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604C69D-C560-4296-9C6B-FDB2258F1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145" y="4429105"/>
            <a:ext cx="5619750" cy="179070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D352637-B284-4622-96AA-B72576FCA427}"/>
              </a:ext>
            </a:extLst>
          </p:cNvPr>
          <p:cNvSpPr/>
          <p:nvPr/>
        </p:nvSpPr>
        <p:spPr>
          <a:xfrm>
            <a:off x="6825226" y="6219805"/>
            <a:ext cx="279260" cy="347552"/>
          </a:xfrm>
          <a:prstGeom prst="rightArrow">
            <a:avLst>
              <a:gd name="adj1" fmla="val 4454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77EA7-70C3-45D5-959A-5870D7BF57E3}"/>
              </a:ext>
            </a:extLst>
          </p:cNvPr>
          <p:cNvSpPr txBox="1"/>
          <p:nvPr/>
        </p:nvSpPr>
        <p:spPr>
          <a:xfrm>
            <a:off x="7101527" y="6219805"/>
            <a:ext cx="344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완료 클릭 후 </a:t>
            </a:r>
            <a:r>
              <a:rPr lang="ko-KR" altLang="en-US" dirty="0" err="1"/>
              <a:t>팝업창</a:t>
            </a:r>
            <a:r>
              <a:rPr lang="ko-KR" altLang="en-US" dirty="0"/>
              <a:t> </a:t>
            </a:r>
          </a:p>
        </p:txBody>
      </p:sp>
      <p:sp>
        <p:nvSpPr>
          <p:cNvPr id="14" name="오른쪽 대괄호 13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6" name="직선 연결선 15"/>
          <p:cNvCxnSpPr>
            <a:stCxn id="14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58581" y="648900"/>
            <a:ext cx="3299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kern="0" dirty="0">
                <a:solidFill>
                  <a:srgbClr val="70A9F0"/>
                </a:solidFill>
              </a:rPr>
              <a:t>웹 페이지 설명</a:t>
            </a:r>
            <a:r>
              <a:rPr lang="en-US" altLang="ko-KR" sz="2400" b="1" kern="0" dirty="0">
                <a:solidFill>
                  <a:srgbClr val="70A9F0"/>
                </a:solidFill>
              </a:rPr>
              <a:t>-</a:t>
            </a:r>
            <a:r>
              <a:rPr lang="ko-KR" altLang="en-US" sz="2400" b="1" kern="0" dirty="0">
                <a:solidFill>
                  <a:srgbClr val="70A9F0"/>
                </a:solidFill>
              </a:rPr>
              <a:t>게시판</a:t>
            </a:r>
            <a:endParaRPr lang="ko-KR" altLang="en-US" sz="2400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740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3602744-7ECE-42B6-AA1D-CD3F2F1705CB}"/>
              </a:ext>
            </a:extLst>
          </p:cNvPr>
          <p:cNvSpPr txBox="1"/>
          <p:nvPr/>
        </p:nvSpPr>
        <p:spPr>
          <a:xfrm>
            <a:off x="1198216" y="5464330"/>
            <a:ext cx="5032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글쓰기 이후 게시판페이지</a:t>
            </a:r>
            <a:endParaRPr lang="en-US" altLang="ko-KR" dirty="0"/>
          </a:p>
          <a:p>
            <a:r>
              <a:rPr lang="ko-KR" altLang="en-US" dirty="0"/>
              <a:t>쓴 글을 클릭하면 수정가능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7B6A8A1-545F-4D9D-94A5-53874771D71D}"/>
              </a:ext>
            </a:extLst>
          </p:cNvPr>
          <p:cNvSpPr/>
          <p:nvPr/>
        </p:nvSpPr>
        <p:spPr>
          <a:xfrm>
            <a:off x="824071" y="5482896"/>
            <a:ext cx="279260" cy="325771"/>
          </a:xfrm>
          <a:prstGeom prst="rightArrow">
            <a:avLst>
              <a:gd name="adj1" fmla="val 4454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D352637-B284-4622-96AA-B72576FCA427}"/>
              </a:ext>
            </a:extLst>
          </p:cNvPr>
          <p:cNvSpPr/>
          <p:nvPr/>
        </p:nvSpPr>
        <p:spPr>
          <a:xfrm>
            <a:off x="6644713" y="3379863"/>
            <a:ext cx="279260" cy="347552"/>
          </a:xfrm>
          <a:prstGeom prst="rightArrow">
            <a:avLst>
              <a:gd name="adj1" fmla="val 4454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77EA7-70C3-45D5-959A-5870D7BF57E3}"/>
              </a:ext>
            </a:extLst>
          </p:cNvPr>
          <p:cNvSpPr txBox="1"/>
          <p:nvPr/>
        </p:nvSpPr>
        <p:spPr>
          <a:xfrm>
            <a:off x="6992241" y="5201776"/>
            <a:ext cx="344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수정 후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6AF04F-4C4C-4869-9743-E554CB777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97" y="1519237"/>
            <a:ext cx="4890731" cy="38631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36CF18-784A-44EF-877B-7EAFCA14B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63" y="3819994"/>
            <a:ext cx="5386619" cy="13817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5E4492-001A-4419-B8B4-216D047E6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161" y="1366161"/>
            <a:ext cx="3391686" cy="18435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9AE797-F228-45A3-8F16-AE19D7D6F0E5}"/>
              </a:ext>
            </a:extLst>
          </p:cNvPr>
          <p:cNvSpPr txBox="1"/>
          <p:nvPr/>
        </p:nvSpPr>
        <p:spPr>
          <a:xfrm>
            <a:off x="6923973" y="3356687"/>
            <a:ext cx="503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글 수정페이지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5155B24-9D6F-4804-802C-74BCEAD7DD40}"/>
              </a:ext>
            </a:extLst>
          </p:cNvPr>
          <p:cNvSpPr/>
          <p:nvPr/>
        </p:nvSpPr>
        <p:spPr>
          <a:xfrm>
            <a:off x="6644713" y="5201957"/>
            <a:ext cx="279260" cy="347552"/>
          </a:xfrm>
          <a:prstGeom prst="rightArrow">
            <a:avLst>
              <a:gd name="adj1" fmla="val 45978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대괄호 13"/>
          <p:cNvSpPr/>
          <p:nvPr/>
        </p:nvSpPr>
        <p:spPr>
          <a:xfrm rot="16200000">
            <a:off x="2092879" y="-1156781"/>
            <a:ext cx="457200" cy="3888362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7" name="직선 연결선 16"/>
          <p:cNvCxnSpPr>
            <a:stCxn id="14" idx="1"/>
          </p:cNvCxnSpPr>
          <p:nvPr/>
        </p:nvCxnSpPr>
        <p:spPr>
          <a:xfrm>
            <a:off x="4265660" y="1016000"/>
            <a:ext cx="685522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96303" y="648900"/>
            <a:ext cx="4023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kern="0" dirty="0">
                <a:solidFill>
                  <a:srgbClr val="70A9F0"/>
                </a:solidFill>
              </a:rPr>
              <a:t>웹 페이지 설명</a:t>
            </a:r>
            <a:r>
              <a:rPr lang="en-US" altLang="ko-KR" sz="2400" b="1" kern="0" dirty="0">
                <a:solidFill>
                  <a:srgbClr val="70A9F0"/>
                </a:solidFill>
              </a:rPr>
              <a:t>-</a:t>
            </a:r>
            <a:r>
              <a:rPr lang="ko-KR" altLang="en-US" sz="2400" b="1" kern="0" dirty="0">
                <a:solidFill>
                  <a:srgbClr val="70A9F0"/>
                </a:solidFill>
              </a:rPr>
              <a:t>게시판 수정</a:t>
            </a:r>
            <a:endParaRPr lang="ko-KR" altLang="en-US" sz="2400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086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3602744-7ECE-42B6-AA1D-CD3F2F1705CB}"/>
              </a:ext>
            </a:extLst>
          </p:cNvPr>
          <p:cNvSpPr txBox="1"/>
          <p:nvPr/>
        </p:nvSpPr>
        <p:spPr>
          <a:xfrm>
            <a:off x="1456838" y="4555444"/>
            <a:ext cx="503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글을 클릭하면 삭제가능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7B6A8A1-545F-4D9D-94A5-53874771D71D}"/>
              </a:ext>
            </a:extLst>
          </p:cNvPr>
          <p:cNvSpPr/>
          <p:nvPr/>
        </p:nvSpPr>
        <p:spPr>
          <a:xfrm>
            <a:off x="1122760" y="4577225"/>
            <a:ext cx="279260" cy="325771"/>
          </a:xfrm>
          <a:prstGeom prst="rightArrow">
            <a:avLst>
              <a:gd name="adj1" fmla="val 4454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D352637-B284-4622-96AA-B72576FCA427}"/>
              </a:ext>
            </a:extLst>
          </p:cNvPr>
          <p:cNvSpPr/>
          <p:nvPr/>
        </p:nvSpPr>
        <p:spPr>
          <a:xfrm>
            <a:off x="6644713" y="3379863"/>
            <a:ext cx="279260" cy="347552"/>
          </a:xfrm>
          <a:prstGeom prst="rightArrow">
            <a:avLst>
              <a:gd name="adj1" fmla="val 4454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777EA7-70C3-45D5-959A-5870D7BF57E3}"/>
              </a:ext>
            </a:extLst>
          </p:cNvPr>
          <p:cNvSpPr txBox="1"/>
          <p:nvPr/>
        </p:nvSpPr>
        <p:spPr>
          <a:xfrm>
            <a:off x="7001119" y="6141274"/>
            <a:ext cx="344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삭제 후 페이지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9AE797-F228-45A3-8F16-AE19D7D6F0E5}"/>
              </a:ext>
            </a:extLst>
          </p:cNvPr>
          <p:cNvSpPr txBox="1"/>
          <p:nvPr/>
        </p:nvSpPr>
        <p:spPr>
          <a:xfrm>
            <a:off x="6923973" y="3356687"/>
            <a:ext cx="503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삭제완료 후 </a:t>
            </a:r>
            <a:r>
              <a:rPr lang="ko-KR" altLang="en-US" dirty="0" err="1"/>
              <a:t>팝업창</a:t>
            </a:r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5155B24-9D6F-4804-802C-74BCEAD7DD40}"/>
              </a:ext>
            </a:extLst>
          </p:cNvPr>
          <p:cNvSpPr/>
          <p:nvPr/>
        </p:nvSpPr>
        <p:spPr>
          <a:xfrm>
            <a:off x="6644713" y="6163054"/>
            <a:ext cx="279260" cy="347552"/>
          </a:xfrm>
          <a:prstGeom prst="rightArrow">
            <a:avLst>
              <a:gd name="adj1" fmla="val 45978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216520-08AF-4E74-8A56-734F03882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21" y="1706719"/>
            <a:ext cx="5386619" cy="2019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3F8425-9607-4387-9219-A7E253034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3912"/>
            <a:ext cx="5495925" cy="1828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5F7C37-F291-4AC5-A288-EF815B1AB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063" y="3788599"/>
            <a:ext cx="5244576" cy="2352675"/>
          </a:xfrm>
          <a:prstGeom prst="rect">
            <a:avLst/>
          </a:prstGeom>
        </p:spPr>
      </p:pic>
      <p:sp>
        <p:nvSpPr>
          <p:cNvPr id="14" name="오른쪽 대괄호 13"/>
          <p:cNvSpPr/>
          <p:nvPr/>
        </p:nvSpPr>
        <p:spPr>
          <a:xfrm rot="16200000">
            <a:off x="2062341" y="-1187319"/>
            <a:ext cx="457200" cy="394943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6" name="직선 연결선 15"/>
          <p:cNvCxnSpPr>
            <a:stCxn id="14" idx="1"/>
          </p:cNvCxnSpPr>
          <p:nvPr/>
        </p:nvCxnSpPr>
        <p:spPr>
          <a:xfrm>
            <a:off x="4265660" y="1016000"/>
            <a:ext cx="685522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96303" y="648900"/>
            <a:ext cx="4023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kern="0" dirty="0">
                <a:solidFill>
                  <a:srgbClr val="70A9F0"/>
                </a:solidFill>
              </a:rPr>
              <a:t>웹 페이지 설명</a:t>
            </a:r>
            <a:r>
              <a:rPr lang="en-US" altLang="ko-KR" sz="2400" b="1" kern="0" dirty="0">
                <a:solidFill>
                  <a:srgbClr val="70A9F0"/>
                </a:solidFill>
              </a:rPr>
              <a:t>-</a:t>
            </a:r>
            <a:r>
              <a:rPr lang="ko-KR" altLang="en-US" sz="2400" b="1" kern="0" dirty="0">
                <a:solidFill>
                  <a:srgbClr val="70A9F0"/>
                </a:solidFill>
              </a:rPr>
              <a:t>게시판 삭제</a:t>
            </a:r>
            <a:endParaRPr lang="ko-KR" altLang="en-US" sz="2400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15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59CA9E2-6804-45A9-B6B3-FAA24772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92" y="2044934"/>
            <a:ext cx="9930415" cy="2993646"/>
          </a:xfrm>
          <a:prstGeom prst="rect">
            <a:avLst/>
          </a:prstGeom>
        </p:spPr>
      </p:pic>
      <p:sp>
        <p:nvSpPr>
          <p:cNvPr id="9" name="오른쪽 대괄호 8"/>
          <p:cNvSpPr/>
          <p:nvPr/>
        </p:nvSpPr>
        <p:spPr>
          <a:xfrm rot="16200000">
            <a:off x="2062341" y="-1187319"/>
            <a:ext cx="457200" cy="394943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0" name="직선 연결선 9"/>
          <p:cNvCxnSpPr>
            <a:stCxn id="9" idx="1"/>
          </p:cNvCxnSpPr>
          <p:nvPr/>
        </p:nvCxnSpPr>
        <p:spPr>
          <a:xfrm>
            <a:off x="4265660" y="1016000"/>
            <a:ext cx="685522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020858" y="648900"/>
            <a:ext cx="2574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kern="0" dirty="0">
                <a:solidFill>
                  <a:srgbClr val="70A9F0"/>
                </a:solidFill>
              </a:rPr>
              <a:t>파일 설명</a:t>
            </a:r>
            <a:r>
              <a:rPr lang="en-US" altLang="ko-KR" sz="2400" b="1" kern="0" dirty="0">
                <a:solidFill>
                  <a:srgbClr val="70A9F0"/>
                </a:solidFill>
              </a:rPr>
              <a:t>-</a:t>
            </a:r>
            <a:r>
              <a:rPr lang="ko-KR" altLang="en-US" sz="2400" b="1" kern="0" dirty="0">
                <a:solidFill>
                  <a:srgbClr val="70A9F0"/>
                </a:solidFill>
              </a:rPr>
              <a:t>로그인</a:t>
            </a:r>
            <a:endParaRPr lang="ko-KR" altLang="en-US" sz="2400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537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45FF23B-8218-4253-820F-A9E49247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19" y="1719416"/>
            <a:ext cx="9303888" cy="4161433"/>
          </a:xfrm>
          <a:prstGeom prst="rect">
            <a:avLst/>
          </a:prstGeom>
        </p:spPr>
      </p:pic>
      <p:sp>
        <p:nvSpPr>
          <p:cNvPr id="8" name="오른쪽 대괄호 7"/>
          <p:cNvSpPr/>
          <p:nvPr/>
        </p:nvSpPr>
        <p:spPr>
          <a:xfrm rot="16200000">
            <a:off x="2062341" y="-1187319"/>
            <a:ext cx="457200" cy="394943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>
            <a:stCxn id="8" idx="1"/>
          </p:cNvCxnSpPr>
          <p:nvPr/>
        </p:nvCxnSpPr>
        <p:spPr>
          <a:xfrm>
            <a:off x="4265660" y="1016000"/>
            <a:ext cx="685522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58581" y="648900"/>
            <a:ext cx="3299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kern="0" dirty="0">
                <a:solidFill>
                  <a:srgbClr val="70A9F0"/>
                </a:solidFill>
              </a:rPr>
              <a:t>파일 설명</a:t>
            </a:r>
            <a:r>
              <a:rPr lang="en-US" altLang="ko-KR" sz="2400" b="1" kern="0" dirty="0">
                <a:solidFill>
                  <a:srgbClr val="70A9F0"/>
                </a:solidFill>
              </a:rPr>
              <a:t>-</a:t>
            </a:r>
            <a:r>
              <a:rPr lang="ko-KR" altLang="en-US" sz="2400" b="1" kern="0" dirty="0">
                <a:solidFill>
                  <a:srgbClr val="70A9F0"/>
                </a:solidFill>
              </a:rPr>
              <a:t>매물 게시판</a:t>
            </a:r>
            <a:endParaRPr lang="ko-KR" altLang="en-US" sz="2400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933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72536A-A53F-4C80-9375-C64B17765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45" y="2168837"/>
            <a:ext cx="11000310" cy="2941587"/>
          </a:xfrm>
          <a:prstGeom prst="rect">
            <a:avLst/>
          </a:prstGeom>
        </p:spPr>
      </p:pic>
      <p:sp>
        <p:nvSpPr>
          <p:cNvPr id="7" name="오른쪽 대괄호 6"/>
          <p:cNvSpPr/>
          <p:nvPr/>
        </p:nvSpPr>
        <p:spPr>
          <a:xfrm rot="16200000">
            <a:off x="2062341" y="-1187319"/>
            <a:ext cx="457200" cy="3949438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7" idx="1"/>
          </p:cNvCxnSpPr>
          <p:nvPr/>
        </p:nvCxnSpPr>
        <p:spPr>
          <a:xfrm>
            <a:off x="4265660" y="1016000"/>
            <a:ext cx="685522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58581" y="648900"/>
            <a:ext cx="3299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kern="0" dirty="0">
                <a:solidFill>
                  <a:srgbClr val="70A9F0"/>
                </a:solidFill>
              </a:rPr>
              <a:t>파일 설명</a:t>
            </a:r>
            <a:r>
              <a:rPr lang="en-US" altLang="ko-KR" sz="2400" b="1" kern="0" dirty="0">
                <a:solidFill>
                  <a:srgbClr val="70A9F0"/>
                </a:solidFill>
              </a:rPr>
              <a:t>-</a:t>
            </a:r>
            <a:r>
              <a:rPr lang="ko-KR" altLang="en-US" sz="2400" b="1" kern="0" dirty="0">
                <a:solidFill>
                  <a:srgbClr val="70A9F0"/>
                </a:solidFill>
              </a:rPr>
              <a:t>자유 게시판</a:t>
            </a:r>
            <a:endParaRPr lang="ko-KR" altLang="en-US" sz="2400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36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856823" y="64890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kern="0" dirty="0">
                <a:solidFill>
                  <a:srgbClr val="70A9F0"/>
                </a:solidFill>
              </a:rPr>
              <a:t>목차</a:t>
            </a:r>
            <a:endParaRPr lang="ko-KR" altLang="en-US" sz="2800" dirty="0">
              <a:solidFill>
                <a:srgbClr val="70A9F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3750" y="1463152"/>
            <a:ext cx="2537874" cy="4893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0A9F0"/>
                </a:solidFill>
              </a:rPr>
              <a:t>프로젝트 개요</a:t>
            </a:r>
            <a:endParaRPr lang="en-US" altLang="ko-KR" sz="2400" dirty="0">
              <a:solidFill>
                <a:srgbClr val="70A9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70A9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0A9F0"/>
                </a:solidFill>
              </a:rPr>
              <a:t>개발 환경</a:t>
            </a:r>
            <a:endParaRPr lang="en-US" altLang="ko-KR" sz="2400" dirty="0">
              <a:solidFill>
                <a:srgbClr val="70A9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70A9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70A9F0"/>
                </a:solidFill>
              </a:rPr>
              <a:t>E-R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70A9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70A9F0"/>
                </a:solidFill>
              </a:rPr>
              <a:t>DB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70A9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0A9F0"/>
                </a:solidFill>
              </a:rPr>
              <a:t>웹 페이지 설명</a:t>
            </a:r>
            <a:endParaRPr lang="en-US" altLang="ko-KR" sz="2400" dirty="0">
              <a:solidFill>
                <a:srgbClr val="70A9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70A9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0A9F0"/>
                </a:solidFill>
              </a:rPr>
              <a:t>파일 설명</a:t>
            </a:r>
            <a:endParaRPr lang="en-US" altLang="ko-KR" sz="2400" dirty="0">
              <a:solidFill>
                <a:srgbClr val="70A9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70A9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70A9F0"/>
                </a:solidFill>
              </a:rPr>
              <a:t>느낀점</a:t>
            </a:r>
            <a:r>
              <a:rPr lang="en-US" altLang="ko-KR" sz="2400" dirty="0">
                <a:solidFill>
                  <a:srgbClr val="70A9F0"/>
                </a:solidFill>
              </a:rPr>
              <a:t>/</a:t>
            </a:r>
            <a:r>
              <a:rPr lang="ko-KR" altLang="en-US" sz="2400" dirty="0">
                <a:solidFill>
                  <a:srgbClr val="70A9F0"/>
                </a:solidFill>
              </a:rPr>
              <a:t>개선점</a:t>
            </a:r>
          </a:p>
        </p:txBody>
      </p:sp>
    </p:spTree>
    <p:extLst>
      <p:ext uri="{BB962C8B-B14F-4D97-AF65-F5344CB8AC3E}">
        <p14:creationId xmlns:p14="http://schemas.microsoft.com/office/powerpoint/2010/main" val="3003873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225240" y="648900"/>
            <a:ext cx="2165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kern="0" dirty="0" err="1">
                <a:solidFill>
                  <a:srgbClr val="70A9F0"/>
                </a:solidFill>
              </a:rPr>
              <a:t>느낀점</a:t>
            </a:r>
            <a:r>
              <a:rPr lang="en-US" altLang="ko-KR" sz="2400" b="1" kern="0" dirty="0">
                <a:solidFill>
                  <a:srgbClr val="70A9F0"/>
                </a:solidFill>
              </a:rPr>
              <a:t>/</a:t>
            </a:r>
            <a:r>
              <a:rPr lang="ko-KR" altLang="en-US" sz="2400" b="1" kern="0" dirty="0">
                <a:solidFill>
                  <a:srgbClr val="70A9F0"/>
                </a:solidFill>
              </a:rPr>
              <a:t>개선점</a:t>
            </a:r>
            <a:endParaRPr lang="ko-KR" altLang="en-US" sz="2400" dirty="0">
              <a:solidFill>
                <a:srgbClr val="70A9F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93750" y="1724410"/>
            <a:ext cx="9401933" cy="646331"/>
          </a:xfrm>
          <a:prstGeom prst="rect">
            <a:avLst/>
          </a:prstGeom>
          <a:ln w="25400">
            <a:solidFill>
              <a:srgbClr val="70A9F0"/>
            </a:solidFill>
          </a:ln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kern="0" dirty="0"/>
              <a:t>디자인</a:t>
            </a:r>
            <a:endParaRPr lang="en-US" altLang="ko-KR" dirty="0"/>
          </a:p>
          <a:p>
            <a:r>
              <a:rPr lang="en-US" altLang="ko-KR" b="1" kern="0" dirty="0"/>
              <a:t>   </a:t>
            </a:r>
            <a:r>
              <a:rPr lang="ko-KR" altLang="en-US" b="1" kern="0" dirty="0"/>
              <a:t>지도 </a:t>
            </a:r>
            <a:r>
              <a:rPr lang="ko-KR" altLang="en-US" b="1" kern="0" dirty="0" err="1"/>
              <a:t>마커의</a:t>
            </a:r>
            <a:r>
              <a:rPr lang="ko-KR" altLang="en-US" b="1" kern="0" dirty="0"/>
              <a:t> </a:t>
            </a:r>
            <a:r>
              <a:rPr lang="ko-KR" altLang="en-US" b="1" kern="0" dirty="0" err="1"/>
              <a:t>인포윈도우</a:t>
            </a:r>
            <a:r>
              <a:rPr lang="en-US" altLang="ko-KR" b="1" kern="0" dirty="0"/>
              <a:t>, </a:t>
            </a:r>
            <a:r>
              <a:rPr lang="ko-KR" altLang="en-US" b="1" kern="0" dirty="0"/>
              <a:t>게시판 글 작성 및 수정 양식 등 디자인적 요소가 마무리 부족</a:t>
            </a:r>
            <a:endParaRPr lang="en-US" altLang="ko-KR" b="1" kern="0" dirty="0"/>
          </a:p>
        </p:txBody>
      </p:sp>
      <p:sp>
        <p:nvSpPr>
          <p:cNvPr id="9" name="직사각형 8"/>
          <p:cNvSpPr/>
          <p:nvPr/>
        </p:nvSpPr>
        <p:spPr>
          <a:xfrm>
            <a:off x="793749" y="2704125"/>
            <a:ext cx="9401933" cy="923330"/>
          </a:xfrm>
          <a:prstGeom prst="rect">
            <a:avLst/>
          </a:prstGeom>
          <a:ln w="25400">
            <a:solidFill>
              <a:srgbClr val="70A9F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kern="0" dirty="0"/>
              <a:t>파일 참조 경로 설정</a:t>
            </a:r>
            <a:endParaRPr lang="en-US" altLang="ko-KR" b="1" kern="0" dirty="0"/>
          </a:p>
          <a:p>
            <a:r>
              <a:rPr lang="en-US" altLang="ko-KR" b="1" kern="0" dirty="0"/>
              <a:t>   </a:t>
            </a:r>
            <a:r>
              <a:rPr lang="ko-KR" altLang="en-US" b="1" kern="0" dirty="0"/>
              <a:t>처음 프로젝트 진행과정에서 파일 경로를 절대 경로로 사용해서 다른 실행환경에서</a:t>
            </a:r>
            <a:endParaRPr lang="en-US" altLang="ko-KR" b="1" kern="0" dirty="0"/>
          </a:p>
          <a:p>
            <a:r>
              <a:rPr lang="en-US" altLang="ko-KR" b="1" kern="0" dirty="0"/>
              <a:t>   </a:t>
            </a:r>
            <a:r>
              <a:rPr lang="ko-KR" altLang="en-US" b="1" kern="0" dirty="0"/>
              <a:t>오류가 발생하여 프로젝트 진행 중 어려움을 겪음</a:t>
            </a:r>
            <a:endParaRPr lang="en-US" altLang="ko-KR" b="1" kern="0" dirty="0"/>
          </a:p>
        </p:txBody>
      </p:sp>
      <p:sp>
        <p:nvSpPr>
          <p:cNvPr id="11" name="직사각형 10"/>
          <p:cNvSpPr/>
          <p:nvPr/>
        </p:nvSpPr>
        <p:spPr>
          <a:xfrm>
            <a:off x="793750" y="3960839"/>
            <a:ext cx="9401932" cy="646331"/>
          </a:xfrm>
          <a:prstGeom prst="rect">
            <a:avLst/>
          </a:prstGeom>
          <a:ln w="25400">
            <a:solidFill>
              <a:srgbClr val="70A9F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kern="0" dirty="0"/>
              <a:t>완성도</a:t>
            </a:r>
            <a:endParaRPr lang="en-US" altLang="ko-KR" b="1" kern="0" dirty="0"/>
          </a:p>
          <a:p>
            <a:r>
              <a:rPr lang="en-US" altLang="ko-KR" b="1" kern="0" dirty="0"/>
              <a:t>   </a:t>
            </a:r>
            <a:r>
              <a:rPr lang="ko-KR" altLang="en-US" b="1" kern="0" dirty="0"/>
              <a:t>기본적인 기능은 있지만 이 웹 페이지 만의 특색을 갖춘 기능의 부족</a:t>
            </a:r>
            <a:endParaRPr lang="en-US" altLang="ko-KR" b="1" kern="0" dirty="0"/>
          </a:p>
        </p:txBody>
      </p:sp>
    </p:spTree>
    <p:extLst>
      <p:ext uri="{BB962C8B-B14F-4D97-AF65-F5344CB8AC3E}">
        <p14:creationId xmlns:p14="http://schemas.microsoft.com/office/powerpoint/2010/main" val="1355590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536" y="930475"/>
            <a:ext cx="5908337" cy="26596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97487" y="4080077"/>
            <a:ext cx="32624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800" b="1" kern="0" dirty="0">
                <a:solidFill>
                  <a:srgbClr val="70A9F0"/>
                </a:solidFill>
              </a:rPr>
              <a:t>감사합니다</a:t>
            </a:r>
            <a:endParaRPr lang="ko-KR" altLang="en-US" sz="4800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231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075357" y="648900"/>
            <a:ext cx="2465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kern="0" dirty="0">
                <a:solidFill>
                  <a:srgbClr val="70A9F0"/>
                </a:solidFill>
              </a:rPr>
              <a:t>프로젝트 개요</a:t>
            </a:r>
            <a:endParaRPr lang="ko-KR" altLang="en-US" sz="2800" dirty="0">
              <a:solidFill>
                <a:srgbClr val="70A9F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16989" y="1600730"/>
            <a:ext cx="7910737" cy="646331"/>
          </a:xfrm>
          <a:prstGeom prst="rect">
            <a:avLst/>
          </a:prstGeom>
          <a:noFill/>
          <a:ln w="25400">
            <a:solidFill>
              <a:srgbClr val="70A9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학교 주변에서 자취를 할 방을 찾을 때</a:t>
            </a:r>
            <a:r>
              <a:rPr lang="en-US" altLang="ko-KR" dirty="0"/>
              <a:t>, </a:t>
            </a:r>
            <a:r>
              <a:rPr lang="ko-KR" altLang="en-US" dirty="0"/>
              <a:t>학교 주변을 돌아다니면서</a:t>
            </a:r>
            <a:endParaRPr lang="en-US" altLang="ko-KR" dirty="0"/>
          </a:p>
          <a:p>
            <a:pPr algn="ctr"/>
            <a:r>
              <a:rPr lang="ko-KR" altLang="en-US" dirty="0"/>
              <a:t>원룸을 찾는 과정에서 불편함 발생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816990" y="3090829"/>
            <a:ext cx="7910736" cy="646331"/>
          </a:xfrm>
          <a:prstGeom prst="rect">
            <a:avLst/>
          </a:prstGeom>
          <a:noFill/>
          <a:ln w="25400">
            <a:solidFill>
              <a:srgbClr val="70A9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학교 주변 원룸에 대한 정보를 한 번에 알 수 있는 방법의 필요성을 느낌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1816989" y="4580928"/>
            <a:ext cx="7910737" cy="646331"/>
          </a:xfrm>
          <a:prstGeom prst="rect">
            <a:avLst/>
          </a:prstGeom>
          <a:noFill/>
          <a:ln w="25400">
            <a:solidFill>
              <a:srgbClr val="70A9F0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원룸 정보를 모아놓은 홈페이지 제작</a:t>
            </a: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아래쪽 화살표 8"/>
          <p:cNvSpPr/>
          <p:nvPr/>
        </p:nvSpPr>
        <p:spPr>
          <a:xfrm>
            <a:off x="5402243" y="2377695"/>
            <a:ext cx="740228" cy="580267"/>
          </a:xfrm>
          <a:prstGeom prst="downArrow">
            <a:avLst/>
          </a:prstGeom>
          <a:solidFill>
            <a:srgbClr val="70A9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>
            <a:off x="5402243" y="3870026"/>
            <a:ext cx="740228" cy="580267"/>
          </a:xfrm>
          <a:prstGeom prst="downArrow">
            <a:avLst/>
          </a:prstGeom>
          <a:solidFill>
            <a:srgbClr val="70A9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414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434430" y="648900"/>
            <a:ext cx="17475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kern="0" dirty="0">
                <a:solidFill>
                  <a:srgbClr val="70A9F0"/>
                </a:solidFill>
              </a:rPr>
              <a:t>개발 환경</a:t>
            </a:r>
            <a:endParaRPr lang="ko-KR" altLang="en-US" sz="2800" dirty="0">
              <a:solidFill>
                <a:srgbClr val="70A9F0"/>
              </a:solidFill>
            </a:endParaRPr>
          </a:p>
        </p:txBody>
      </p:sp>
      <p:pic>
        <p:nvPicPr>
          <p:cNvPr id="1026" name="Picture 2" descr="A Portable Web Server: XAMPP. In my first post on Medium, I wanted to… | by  Esin Seçil YILMAZ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1764439"/>
            <a:ext cx="2064339" cy="100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P - 위키백과, 우리 모두의 백과사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265" y="1776551"/>
            <a:ext cx="1838474" cy="99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SS3 Syntax | PoiemaWe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398" y="1600442"/>
            <a:ext cx="2678979" cy="133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isual Studio Code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570" y="1764439"/>
            <a:ext cx="1156772" cy="115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3750" y="3213463"/>
            <a:ext cx="495469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err="1"/>
              <a:t>Xampp</a:t>
            </a:r>
            <a:r>
              <a:rPr lang="en-US" altLang="ko-KR" sz="2800" dirty="0"/>
              <a:t> control panel v3.2.4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err="1"/>
              <a:t>Phpmyadmin</a:t>
            </a: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Apache v2.4.41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err="1"/>
              <a:t>Mysql</a:t>
            </a:r>
            <a:r>
              <a:rPr lang="en-US" altLang="ko-KR" sz="2800" dirty="0"/>
              <a:t>(</a:t>
            </a:r>
            <a:r>
              <a:rPr lang="en-US" altLang="ko-KR" sz="2800" dirty="0" err="1"/>
              <a:t>MariaDB</a:t>
            </a:r>
            <a:r>
              <a:rPr lang="en-US" altLang="ko-KR" sz="2800" dirty="0"/>
              <a:t>) v10.4.11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Visual studio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사용언어</a:t>
            </a:r>
            <a:r>
              <a:rPr lang="en-US" altLang="ko-KR" sz="2800" dirty="0"/>
              <a:t>: html, </a:t>
            </a:r>
            <a:r>
              <a:rPr lang="en-US" altLang="ko-KR" sz="2800" dirty="0" err="1"/>
              <a:t>css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js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php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74399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37075" y="648900"/>
            <a:ext cx="2342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kern="0" dirty="0">
                <a:solidFill>
                  <a:srgbClr val="70A9F0"/>
                </a:solidFill>
              </a:rPr>
              <a:t>E-R Diagram</a:t>
            </a:r>
            <a:endParaRPr lang="ko-KR" altLang="en-US" sz="2800" dirty="0">
              <a:solidFill>
                <a:srgbClr val="70A9F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41" y="1306660"/>
            <a:ext cx="8152720" cy="54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2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442447" y="648900"/>
            <a:ext cx="173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kern="0" dirty="0">
                <a:solidFill>
                  <a:srgbClr val="70A9F0"/>
                </a:solidFill>
              </a:rPr>
              <a:t>DB Table</a:t>
            </a:r>
            <a:endParaRPr lang="ko-KR" altLang="en-US" sz="2800" dirty="0">
              <a:solidFill>
                <a:srgbClr val="70A9F0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272869"/>
              </p:ext>
            </p:extLst>
          </p:nvPr>
        </p:nvGraphicFramePr>
        <p:xfrm>
          <a:off x="3294743" y="1372809"/>
          <a:ext cx="2409372" cy="3234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42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Board(</a:t>
                      </a:r>
                      <a:r>
                        <a:rPr lang="ko-KR" altLang="en-US" dirty="0"/>
                        <a:t>자유게시판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2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num</a:t>
                      </a:r>
                      <a:endParaRPr lang="ko-KR" altLang="en-US" dirty="0"/>
                    </a:p>
                  </a:txBody>
                  <a:tcPr>
                    <a:solidFill>
                      <a:srgbClr val="F28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2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2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2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contents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2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2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viewer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2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good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54946"/>
              </p:ext>
            </p:extLst>
          </p:nvPr>
        </p:nvGraphicFramePr>
        <p:xfrm>
          <a:off x="793750" y="1372809"/>
          <a:ext cx="196523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5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member(</a:t>
                      </a:r>
                      <a:r>
                        <a:rPr lang="ko-KR" altLang="en-US" dirty="0"/>
                        <a:t>사용자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>
                    <a:solidFill>
                      <a:srgbClr val="F28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pass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num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email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022581"/>
              </p:ext>
            </p:extLst>
          </p:nvPr>
        </p:nvGraphicFramePr>
        <p:xfrm>
          <a:off x="6566263" y="1384664"/>
          <a:ext cx="2226491" cy="48439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6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3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Sale(</a:t>
                      </a:r>
                      <a:r>
                        <a:rPr lang="ko-KR" altLang="en-US" dirty="0"/>
                        <a:t>매물게시판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num</a:t>
                      </a:r>
                      <a:endParaRPr lang="ko-KR" altLang="en-US" dirty="0"/>
                    </a:p>
                  </a:txBody>
                  <a:tcPr>
                    <a:solidFill>
                      <a:srgbClr val="F28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title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contents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viewer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good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area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price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lat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lng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12" name="직선 화살표 연결선 11"/>
          <p:cNvCxnSpPr/>
          <p:nvPr/>
        </p:nvCxnSpPr>
        <p:spPr>
          <a:xfrm>
            <a:off x="2508069" y="1950720"/>
            <a:ext cx="1314631" cy="4441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200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FED0DC-D290-4DEE-B513-792DE59B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0" y="1371149"/>
            <a:ext cx="5264458" cy="15481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06B935-2F21-4C8D-A658-2910AF86C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43" y="2905498"/>
            <a:ext cx="5264459" cy="16068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51F028-46C3-4B11-8AF4-F3D993D0F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72" y="4455933"/>
            <a:ext cx="5286994" cy="177302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2D16768-3F13-4A78-A798-1756CD03C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338" y="4073321"/>
            <a:ext cx="2414543" cy="137214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D2CFA79-0C69-43FD-86BA-96266BCC2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3796" y="4068717"/>
            <a:ext cx="2414542" cy="137674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77209F4-654B-4A90-B8CD-700520CD25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036" y="2186418"/>
            <a:ext cx="4321761" cy="60286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7274C71-F371-473D-A59F-EB1AC6CDB5CA}"/>
              </a:ext>
            </a:extLst>
          </p:cNvPr>
          <p:cNvSpPr txBox="1"/>
          <p:nvPr/>
        </p:nvSpPr>
        <p:spPr>
          <a:xfrm>
            <a:off x="7163642" y="2894858"/>
            <a:ext cx="4438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로고</a:t>
            </a:r>
            <a:r>
              <a:rPr lang="en-US" altLang="ko-KR" sz="1600" dirty="0"/>
              <a:t>/ </a:t>
            </a:r>
            <a:r>
              <a:rPr lang="ko-KR" altLang="en-US" sz="1600" dirty="0" err="1"/>
              <a:t>매물별</a:t>
            </a:r>
            <a:r>
              <a:rPr lang="ko-KR" altLang="en-US" sz="1600" dirty="0"/>
              <a:t> 카테고리</a:t>
            </a:r>
            <a:r>
              <a:rPr lang="en-US" altLang="ko-KR" sz="1600" dirty="0"/>
              <a:t>/ </a:t>
            </a:r>
            <a:r>
              <a:rPr lang="ko-KR" altLang="en-US" sz="1600" dirty="0"/>
              <a:t>로그인</a:t>
            </a:r>
            <a:r>
              <a:rPr lang="en-US" altLang="ko-KR" sz="1600" dirty="0"/>
              <a:t>/ </a:t>
            </a:r>
            <a:r>
              <a:rPr lang="ko-KR" altLang="en-US" sz="1600" dirty="0"/>
              <a:t>회원가입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C3AFBA-B20E-4ABA-ADCA-F5D8BFBA1EE7}"/>
              </a:ext>
            </a:extLst>
          </p:cNvPr>
          <p:cNvSpPr txBox="1"/>
          <p:nvPr/>
        </p:nvSpPr>
        <p:spPr>
          <a:xfrm>
            <a:off x="7182296" y="5503423"/>
            <a:ext cx="4460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</a:t>
            </a:r>
            <a:r>
              <a:rPr lang="ko-KR" altLang="en-US" sz="1600" dirty="0"/>
              <a:t>개의 이미지로 이루어진 </a:t>
            </a:r>
            <a:r>
              <a:rPr lang="ko-KR" altLang="en-US" sz="1600" dirty="0" err="1"/>
              <a:t>슬라이드배너</a:t>
            </a:r>
            <a:endParaRPr lang="ko-KR" altLang="en-US" sz="1600" dirty="0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ABC4D505-3D42-4AEF-B3DE-28C50E91E97F}"/>
              </a:ext>
            </a:extLst>
          </p:cNvPr>
          <p:cNvSpPr/>
          <p:nvPr/>
        </p:nvSpPr>
        <p:spPr>
          <a:xfrm>
            <a:off x="6884382" y="5503423"/>
            <a:ext cx="279260" cy="3462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912F1020-E109-48CB-809A-891D024B6CEB}"/>
              </a:ext>
            </a:extLst>
          </p:cNvPr>
          <p:cNvSpPr/>
          <p:nvPr/>
        </p:nvSpPr>
        <p:spPr>
          <a:xfrm>
            <a:off x="6903036" y="2919271"/>
            <a:ext cx="260606" cy="2914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55EDCFB6-9E79-400E-BD73-63DAA0802E81}"/>
              </a:ext>
            </a:extLst>
          </p:cNvPr>
          <p:cNvSpPr/>
          <p:nvPr/>
        </p:nvSpPr>
        <p:spPr>
          <a:xfrm>
            <a:off x="317570" y="6340532"/>
            <a:ext cx="279260" cy="32577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C60770-72CA-4A0C-8978-0ABAA6400BE3}"/>
              </a:ext>
            </a:extLst>
          </p:cNvPr>
          <p:cNvSpPr txBox="1"/>
          <p:nvPr/>
        </p:nvSpPr>
        <p:spPr>
          <a:xfrm>
            <a:off x="596830" y="6340532"/>
            <a:ext cx="5724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localhost/localhost</a:t>
            </a:r>
            <a:r>
              <a:rPr lang="ko-KR" altLang="en-US" sz="1600" dirty="0"/>
              <a:t>로 접속했을 때 보이는 </a:t>
            </a:r>
            <a:r>
              <a:rPr lang="ko-KR" altLang="en-US" sz="1600" dirty="0" err="1"/>
              <a:t>메인페이지</a:t>
            </a:r>
            <a:endParaRPr lang="ko-KR" altLang="en-US" sz="1600" dirty="0"/>
          </a:p>
        </p:txBody>
      </p:sp>
      <p:sp>
        <p:nvSpPr>
          <p:cNvPr id="17" name="오른쪽 대괄호 16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8" name="직선 연결선 17"/>
          <p:cNvCxnSpPr>
            <a:stCxn id="17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12468" y="648900"/>
            <a:ext cx="2991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kern="0" dirty="0">
                <a:solidFill>
                  <a:srgbClr val="70A9F0"/>
                </a:solidFill>
              </a:rPr>
              <a:t>웹 페이지 설명</a:t>
            </a:r>
            <a:r>
              <a:rPr lang="en-US" altLang="ko-KR" sz="2400" b="1" kern="0" dirty="0">
                <a:solidFill>
                  <a:srgbClr val="70A9F0"/>
                </a:solidFill>
              </a:rPr>
              <a:t>-</a:t>
            </a:r>
            <a:r>
              <a:rPr lang="ko-KR" altLang="en-US" sz="2400" b="1" kern="0" dirty="0">
                <a:solidFill>
                  <a:srgbClr val="70A9F0"/>
                </a:solidFill>
              </a:rPr>
              <a:t>메인</a:t>
            </a:r>
            <a:endParaRPr lang="ko-KR" altLang="en-US" sz="2400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925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B93AB2-C146-4BEB-ADBB-0CFD1276B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04" y="1266219"/>
            <a:ext cx="4635461" cy="20532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C71B44-1A7E-43DF-8866-EEB20B64B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215" y="3169918"/>
            <a:ext cx="3078332" cy="32597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BE7560-C8F7-493D-BFFA-B7D83CAAF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580" y="4631294"/>
            <a:ext cx="5450887" cy="16385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A273EC-2F93-4B09-BF72-36ACE568454F}"/>
              </a:ext>
            </a:extLst>
          </p:cNvPr>
          <p:cNvSpPr txBox="1"/>
          <p:nvPr/>
        </p:nvSpPr>
        <p:spPr>
          <a:xfrm>
            <a:off x="6096000" y="2168837"/>
            <a:ext cx="4714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이름</a:t>
            </a:r>
            <a:r>
              <a:rPr lang="en-US" altLang="ko-KR" sz="1600" b="1" dirty="0"/>
              <a:t>(name)</a:t>
            </a:r>
            <a:r>
              <a:rPr lang="en-US" altLang="ko-KR" sz="1600" dirty="0"/>
              <a:t>, </a:t>
            </a:r>
            <a:r>
              <a:rPr lang="ko-KR" altLang="en-US" sz="1600" b="1" dirty="0"/>
              <a:t>아이디</a:t>
            </a:r>
            <a:r>
              <a:rPr lang="en-US" altLang="ko-KR" sz="1600" b="1" dirty="0"/>
              <a:t>(id)</a:t>
            </a:r>
            <a:r>
              <a:rPr lang="en-US" altLang="ko-KR" sz="1600" dirty="0"/>
              <a:t>,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비밀번호</a:t>
            </a:r>
            <a:r>
              <a:rPr lang="en-US" altLang="ko-KR" sz="1600" b="1" dirty="0"/>
              <a:t>(pass)</a:t>
            </a:r>
            <a:r>
              <a:rPr lang="en-US" altLang="ko-KR" sz="1600" dirty="0"/>
              <a:t>,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전화번호</a:t>
            </a:r>
            <a:r>
              <a:rPr lang="en-US" altLang="ko-KR" sz="1600" b="1" dirty="0"/>
              <a:t>(num)</a:t>
            </a:r>
            <a:r>
              <a:rPr lang="en-US" altLang="ko-KR" sz="1600" dirty="0"/>
              <a:t>, </a:t>
            </a:r>
            <a:r>
              <a:rPr lang="ko-KR" altLang="en-US" sz="1600" b="1" dirty="0"/>
              <a:t>이메일</a:t>
            </a:r>
            <a:r>
              <a:rPr lang="en-US" altLang="ko-KR" sz="1600" b="1" dirty="0"/>
              <a:t>(email)</a:t>
            </a:r>
            <a:r>
              <a:rPr lang="ko-KR" altLang="en-US" sz="1600" dirty="0"/>
              <a:t>을 입력하여 데이터베이스에 저장하면 회원가입완료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34D0582-695F-41ED-8E4B-48AE6849E5A3}"/>
              </a:ext>
            </a:extLst>
          </p:cNvPr>
          <p:cNvSpPr/>
          <p:nvPr/>
        </p:nvSpPr>
        <p:spPr>
          <a:xfrm>
            <a:off x="6147785" y="6269854"/>
            <a:ext cx="230821" cy="3208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97953F-72A2-41BA-AFED-8DF476F12F8C}"/>
              </a:ext>
            </a:extLst>
          </p:cNvPr>
          <p:cNvSpPr txBox="1"/>
          <p:nvPr/>
        </p:nvSpPr>
        <p:spPr>
          <a:xfrm>
            <a:off x="6378606" y="6269854"/>
            <a:ext cx="4438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회원가입 후 </a:t>
            </a:r>
            <a:r>
              <a:rPr lang="ko-KR" altLang="en-US" sz="1600" dirty="0" err="1"/>
              <a:t>팝업창</a:t>
            </a:r>
            <a:endParaRPr lang="ko-KR" altLang="en-US" sz="1600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62338D6-9B3F-4F66-A80E-DC2A04D428D4}"/>
              </a:ext>
            </a:extLst>
          </p:cNvPr>
          <p:cNvSpPr/>
          <p:nvPr/>
        </p:nvSpPr>
        <p:spPr>
          <a:xfrm>
            <a:off x="599300" y="6427821"/>
            <a:ext cx="279260" cy="325771"/>
          </a:xfrm>
          <a:prstGeom prst="rightArrow">
            <a:avLst>
              <a:gd name="adj1" fmla="val 4454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A3520C-79F1-469F-BC99-24CCEB983F8E}"/>
              </a:ext>
            </a:extLst>
          </p:cNvPr>
          <p:cNvSpPr txBox="1"/>
          <p:nvPr/>
        </p:nvSpPr>
        <p:spPr>
          <a:xfrm>
            <a:off x="878560" y="6427821"/>
            <a:ext cx="4438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회원가입 페이지</a:t>
            </a:r>
          </a:p>
        </p:txBody>
      </p:sp>
      <p:sp>
        <p:nvSpPr>
          <p:cNvPr id="19" name="오른쪽 대괄호 18"/>
          <p:cNvSpPr/>
          <p:nvPr/>
        </p:nvSpPr>
        <p:spPr>
          <a:xfrm rot="16200000">
            <a:off x="2079630" y="-961637"/>
            <a:ext cx="457200" cy="3498073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0" name="직선 연결선 19"/>
          <p:cNvCxnSpPr>
            <a:stCxn id="19" idx="1"/>
          </p:cNvCxnSpPr>
          <p:nvPr/>
        </p:nvCxnSpPr>
        <p:spPr>
          <a:xfrm>
            <a:off x="4057267" y="1015999"/>
            <a:ext cx="7063613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04692" y="648900"/>
            <a:ext cx="36070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kern="0" dirty="0">
                <a:solidFill>
                  <a:srgbClr val="70A9F0"/>
                </a:solidFill>
              </a:rPr>
              <a:t>웹 페이지 설명</a:t>
            </a:r>
            <a:r>
              <a:rPr lang="en-US" altLang="ko-KR" sz="2400" b="1" kern="0" dirty="0">
                <a:solidFill>
                  <a:srgbClr val="70A9F0"/>
                </a:solidFill>
              </a:rPr>
              <a:t>-</a:t>
            </a:r>
            <a:r>
              <a:rPr lang="ko-KR" altLang="en-US" sz="2400" b="1" kern="0" dirty="0">
                <a:solidFill>
                  <a:srgbClr val="70A9F0"/>
                </a:solidFill>
              </a:rPr>
              <a:t>회원가입</a:t>
            </a:r>
            <a:endParaRPr lang="ko-KR" altLang="en-US" sz="2400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556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78F0BFB-14B1-452C-BE85-A63ED10E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48" y="1265535"/>
            <a:ext cx="5846076" cy="5221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E54347-1F66-4BD2-8687-0CD2B73D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50" y="2045849"/>
            <a:ext cx="4997851" cy="1628775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36164DAD-E0E0-4C5C-B15C-396C26611590}"/>
              </a:ext>
            </a:extLst>
          </p:cNvPr>
          <p:cNvSpPr/>
          <p:nvPr/>
        </p:nvSpPr>
        <p:spPr>
          <a:xfrm>
            <a:off x="2529532" y="6399111"/>
            <a:ext cx="279260" cy="325771"/>
          </a:xfrm>
          <a:prstGeom prst="rightArrow">
            <a:avLst>
              <a:gd name="adj1" fmla="val 4454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66DB82-FB9B-40A3-9909-3419B70A7838}"/>
              </a:ext>
            </a:extLst>
          </p:cNvPr>
          <p:cNvSpPr txBox="1"/>
          <p:nvPr/>
        </p:nvSpPr>
        <p:spPr>
          <a:xfrm>
            <a:off x="2831522" y="6412939"/>
            <a:ext cx="4438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로그인 페이지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0AE82BE-5A76-4193-A888-86AFA51D600B}"/>
              </a:ext>
            </a:extLst>
          </p:cNvPr>
          <p:cNvSpPr/>
          <p:nvPr/>
        </p:nvSpPr>
        <p:spPr>
          <a:xfrm>
            <a:off x="7270356" y="3914251"/>
            <a:ext cx="279260" cy="325771"/>
          </a:xfrm>
          <a:prstGeom prst="rightArrow">
            <a:avLst>
              <a:gd name="adj1" fmla="val 4454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6FCEEF-5D3C-4320-AB2B-7F1589BA38C5}"/>
              </a:ext>
            </a:extLst>
          </p:cNvPr>
          <p:cNvSpPr txBox="1"/>
          <p:nvPr/>
        </p:nvSpPr>
        <p:spPr>
          <a:xfrm>
            <a:off x="7549616" y="3907859"/>
            <a:ext cx="4438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로그인 후 </a:t>
            </a:r>
            <a:r>
              <a:rPr lang="ko-KR" altLang="en-US" sz="1600" dirty="0" err="1"/>
              <a:t>팝업창</a:t>
            </a:r>
            <a:endParaRPr lang="ko-KR" altLang="en-US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01AC1A-BDCD-4B19-AD83-3EEB784DB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450" y="5699584"/>
            <a:ext cx="3200400" cy="628650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9F07B711-E88C-49E7-B33A-DAC9F384AA0F}"/>
              </a:ext>
            </a:extLst>
          </p:cNvPr>
          <p:cNvSpPr/>
          <p:nvPr/>
        </p:nvSpPr>
        <p:spPr>
          <a:xfrm>
            <a:off x="7267488" y="6303628"/>
            <a:ext cx="279260" cy="325771"/>
          </a:xfrm>
          <a:prstGeom prst="rightArrow">
            <a:avLst>
              <a:gd name="adj1" fmla="val 44549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6A0CC-7A7E-4FAC-8BFE-4ADDACD6C124}"/>
              </a:ext>
            </a:extLst>
          </p:cNvPr>
          <p:cNvSpPr txBox="1"/>
          <p:nvPr/>
        </p:nvSpPr>
        <p:spPr>
          <a:xfrm>
            <a:off x="7549616" y="6271373"/>
            <a:ext cx="4438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로그인 후 로그아웃생성</a:t>
            </a:r>
          </a:p>
        </p:txBody>
      </p:sp>
      <p:sp>
        <p:nvSpPr>
          <p:cNvPr id="15" name="오른쪽 대괄호 14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18" name="직선 연결선 17"/>
          <p:cNvCxnSpPr>
            <a:stCxn id="15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58581" y="648900"/>
            <a:ext cx="3299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kern="0" dirty="0">
                <a:solidFill>
                  <a:srgbClr val="70A9F0"/>
                </a:solidFill>
              </a:rPr>
              <a:t>웹 페이지 설명</a:t>
            </a:r>
            <a:r>
              <a:rPr lang="en-US" altLang="ko-KR" sz="2400" b="1" kern="0" dirty="0">
                <a:solidFill>
                  <a:srgbClr val="70A9F0"/>
                </a:solidFill>
              </a:rPr>
              <a:t>-</a:t>
            </a:r>
            <a:r>
              <a:rPr lang="ko-KR" altLang="en-US" sz="2400" b="1" kern="0" dirty="0">
                <a:solidFill>
                  <a:srgbClr val="70A9F0"/>
                </a:solidFill>
              </a:rPr>
              <a:t>로그인</a:t>
            </a:r>
            <a:endParaRPr lang="ko-KR" altLang="en-US" sz="2400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3805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401</Words>
  <Application>Microsoft Office PowerPoint</Application>
  <PresentationFormat>와이드스크린</PresentationFormat>
  <Paragraphs>111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고성화</cp:lastModifiedBy>
  <cp:revision>18</cp:revision>
  <dcterms:created xsi:type="dcterms:W3CDTF">2020-02-14T03:17:50Z</dcterms:created>
  <dcterms:modified xsi:type="dcterms:W3CDTF">2020-12-17T14:46:58Z</dcterms:modified>
</cp:coreProperties>
</file>